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9144000" cy="5143500" type="screen16x9"/>
  <p:notesSz cx="6858000" cy="9144000"/>
  <p:embeddedFontLst>
    <p:embeddedFont>
      <p:font typeface="Lobster" panose="020B0604020202020204" charset="0"/>
      <p:regular r:id="rId17"/>
    </p:embeddedFont>
    <p:embeddedFont>
      <p:font typeface="Cantarell" panose="020B060402020202020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Indie Flower" panose="020B0604020202020204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BDBE9F-D6D4-43CD-BD6D-073A8829EEA2}">
  <a:tblStyle styleId="{86BDBE9F-D6D4-43CD-BD6D-073A8829EEA2}" styleName="Table_0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pubs.com/justmarkham/dplyr-tutoria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rpubs.com/profversaggi/dplyr_tutorial" TargetMode="External"/><Relationship Id="rId5" Type="http://schemas.openxmlformats.org/officeDocument/2006/relationships/hyperlink" Target="https://rpubs.com/bradleyboehmke/data_wrangling" TargetMode="External"/><Relationship Id="rId4" Type="http://schemas.openxmlformats.org/officeDocument/2006/relationships/hyperlink" Target="https://rpubs.com/justmarkham/dplyr-tutorial-part-2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u="sng">
                <a:solidFill>
                  <a:schemeClr val="hlink"/>
                </a:solidFill>
                <a:hlinkClick r:id="rId3"/>
              </a:rPr>
              <a:t>https://rpubs.com/justmarkham/dplyr-tutorial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s-419" u="sng">
                <a:solidFill>
                  <a:schemeClr val="hlink"/>
                </a:solidFill>
                <a:hlinkClick r:id="rId4"/>
              </a:rPr>
              <a:t>https://rpubs.com/justmarkham/dplyr-tutorial-part-2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s-419" u="sng">
                <a:solidFill>
                  <a:schemeClr val="hlink"/>
                </a:solidFill>
                <a:hlinkClick r:id="rId5"/>
              </a:rPr>
              <a:t>https://rpubs.com/bradleyboehmke/data_wrangling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s-419" u="sng">
                <a:solidFill>
                  <a:schemeClr val="hlink"/>
                </a:solidFill>
                <a:hlinkClick r:id="rId6"/>
              </a:rPr>
              <a:t>https://rpubs.com/profversaggi/dplyr_tutorial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5200"/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4200"/>
            </a:lvl1pPr>
            <a:lvl2pPr lvl="1" algn="ctr" rtl="0">
              <a:spcBef>
                <a:spcPts val="0"/>
              </a:spcBef>
              <a:buSzPct val="100000"/>
              <a:defRPr sz="4200"/>
            </a:lvl2pPr>
            <a:lvl3pPr lvl="2" algn="ctr" rtl="0">
              <a:spcBef>
                <a:spcPts val="0"/>
              </a:spcBef>
              <a:buSzPct val="100000"/>
              <a:defRPr sz="4200"/>
            </a:lvl3pPr>
            <a:lvl4pPr lvl="3" algn="ctr" rtl="0">
              <a:spcBef>
                <a:spcPts val="0"/>
              </a:spcBef>
              <a:buSzPct val="100000"/>
              <a:defRPr sz="4200"/>
            </a:lvl4pPr>
            <a:lvl5pPr lvl="4" algn="ctr" rtl="0">
              <a:spcBef>
                <a:spcPts val="0"/>
              </a:spcBef>
              <a:buSzPct val="100000"/>
              <a:defRPr sz="4200"/>
            </a:lvl5pPr>
            <a:lvl6pPr lvl="5" algn="ctr" rtl="0">
              <a:spcBef>
                <a:spcPts val="0"/>
              </a:spcBef>
              <a:buSzPct val="100000"/>
              <a:defRPr sz="4200"/>
            </a:lvl6pPr>
            <a:lvl7pPr lvl="6" algn="ctr" rtl="0">
              <a:spcBef>
                <a:spcPts val="0"/>
              </a:spcBef>
              <a:buSzPct val="100000"/>
              <a:defRPr sz="4200"/>
            </a:lvl7pPr>
            <a:lvl8pPr lvl="7" algn="ctr" rtl="0">
              <a:spcBef>
                <a:spcPts val="0"/>
              </a:spcBef>
              <a:buSzPct val="100000"/>
              <a:defRPr sz="4200"/>
            </a:lvl8pPr>
            <a:lvl9pPr lvl="8" algn="ctr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12000"/>
            </a:lvl1pPr>
            <a:lvl2pPr lvl="1" algn="ctr" rtl="0">
              <a:spcBef>
                <a:spcPts val="0"/>
              </a:spcBef>
              <a:buSzPct val="100000"/>
              <a:defRPr sz="12000"/>
            </a:lvl2pPr>
            <a:lvl3pPr lvl="2" algn="ctr" rtl="0">
              <a:spcBef>
                <a:spcPts val="0"/>
              </a:spcBef>
              <a:buSzPct val="100000"/>
              <a:defRPr sz="12000"/>
            </a:lvl3pPr>
            <a:lvl4pPr lvl="3" algn="ctr" rtl="0">
              <a:spcBef>
                <a:spcPts val="0"/>
              </a:spcBef>
              <a:buSzPct val="100000"/>
              <a:defRPr sz="12000"/>
            </a:lvl4pPr>
            <a:lvl5pPr lvl="4" algn="ctr" rtl="0">
              <a:spcBef>
                <a:spcPts val="0"/>
              </a:spcBef>
              <a:buSzPct val="100000"/>
              <a:defRPr sz="12000"/>
            </a:lvl5pPr>
            <a:lvl6pPr lvl="5" algn="ctr" rtl="0">
              <a:spcBef>
                <a:spcPts val="0"/>
              </a:spcBef>
              <a:buSzPct val="100000"/>
              <a:defRPr sz="12000"/>
            </a:lvl6pPr>
            <a:lvl7pPr lvl="6" algn="ctr" rtl="0">
              <a:spcBef>
                <a:spcPts val="0"/>
              </a:spcBef>
              <a:buSzPct val="100000"/>
              <a:defRPr sz="12000"/>
            </a:lvl7pPr>
            <a:lvl8pPr lvl="7" algn="ctr" rtl="0">
              <a:spcBef>
                <a:spcPts val="0"/>
              </a:spcBef>
              <a:buSzPct val="100000"/>
              <a:defRPr sz="12000"/>
            </a:lvl8pPr>
            <a:lvl9pPr lvl="8" algn="ctr" rtl="0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  <a:endParaRPr lang="es-419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s-419" sz="1000">
                <a:solidFill>
                  <a:schemeClr val="dk2"/>
                </a:solidFill>
              </a:rPr>
              <a:t>‹#›</a:t>
            </a:fld>
            <a:endParaRPr lang="es-419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s-419" sz="1000">
                <a:solidFill>
                  <a:schemeClr val="dk2"/>
                </a:solidFill>
              </a:rPr>
              <a:t>‹#›</a:t>
            </a:fld>
            <a:endParaRPr lang="es-419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/>
        </p:nvSpPr>
        <p:spPr>
          <a:xfrm>
            <a:off x="0" y="-40667"/>
            <a:ext cx="9144000" cy="298800"/>
          </a:xfrm>
          <a:prstGeom prst="rect">
            <a:avLst/>
          </a:prstGeom>
          <a:solidFill>
            <a:srgbClr val="10984A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 txBox="1"/>
          <p:nvPr/>
        </p:nvSpPr>
        <p:spPr>
          <a:xfrm>
            <a:off x="448525" y="506475"/>
            <a:ext cx="8521500" cy="404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 sz="8000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Lenguaje </a:t>
            </a:r>
            <a:r>
              <a:rPr lang="es-419" sz="80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R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 sz="7200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3-Organización y Manipulacion de Datos</a:t>
            </a:r>
            <a:r>
              <a:rPr lang="es-419" sz="12000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lang="es-419" sz="12000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82" y="0"/>
            <a:ext cx="908883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167200" y="3886050"/>
            <a:ext cx="2588400" cy="996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s-419" sz="3600">
                <a:latin typeface="Lobster"/>
                <a:ea typeface="Lobster"/>
                <a:cs typeface="Lobster"/>
                <a:sym typeface="Lobster"/>
              </a:rPr>
              <a:t>Pipe %&gt;% Operator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0950" y="575229"/>
            <a:ext cx="7248525" cy="4110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/>
        </p:nvSpPr>
        <p:spPr>
          <a:xfrm>
            <a:off x="0" y="-51300"/>
            <a:ext cx="9144000" cy="298800"/>
          </a:xfrm>
          <a:prstGeom prst="rect">
            <a:avLst/>
          </a:prstGeom>
          <a:solidFill>
            <a:srgbClr val="10984A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2" name="Shape 182"/>
          <p:cNvSpPr txBox="1"/>
          <p:nvPr/>
        </p:nvSpPr>
        <p:spPr>
          <a:xfrm>
            <a:off x="448525" y="506475"/>
            <a:ext cx="8521500" cy="404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 sz="8000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Lenguaje </a:t>
            </a:r>
            <a:r>
              <a:rPr lang="es-419" sz="80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R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 sz="7200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4- Resumen y Gráficos</a:t>
            </a:r>
            <a:r>
              <a:rPr lang="es-419" sz="12000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lang="es-419" sz="12000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/>
        </p:nvSpPr>
        <p:spPr>
          <a:xfrm>
            <a:off x="0" y="-51300"/>
            <a:ext cx="9144000" cy="823500"/>
          </a:xfrm>
          <a:prstGeom prst="rect">
            <a:avLst/>
          </a:prstGeom>
          <a:solidFill>
            <a:srgbClr val="10984A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8" name="Shape 188"/>
          <p:cNvSpPr txBox="1"/>
          <p:nvPr/>
        </p:nvSpPr>
        <p:spPr>
          <a:xfrm>
            <a:off x="1498025" y="993600"/>
            <a:ext cx="5645100" cy="754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Resumen y Graficos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61252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90" name="Shape 190"/>
          <p:cNvSpPr txBox="1"/>
          <p:nvPr/>
        </p:nvSpPr>
        <p:spPr>
          <a:xfrm>
            <a:off x="60490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91" name="Shape 191" descr="EscudoUNALM02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0700" y="-40525"/>
            <a:ext cx="810426" cy="8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 txBox="1"/>
          <p:nvPr/>
        </p:nvSpPr>
        <p:spPr>
          <a:xfrm>
            <a:off x="1498225" y="1866325"/>
            <a:ext cx="5645100" cy="28674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b="1">
              <a:latin typeface="Cantarell"/>
              <a:ea typeface="Cantarell"/>
              <a:cs typeface="Cantarell"/>
              <a:sym typeface="Cantarel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419" b="1">
                <a:latin typeface="Cantarell"/>
                <a:ea typeface="Cantarell"/>
                <a:cs typeface="Cantarell"/>
                <a:sym typeface="Cantarell"/>
              </a:rPr>
              <a:t>Hay 2 herramientas principales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b="1">
              <a:latin typeface="Cantarell"/>
              <a:ea typeface="Cantarell"/>
              <a:cs typeface="Cantarell"/>
              <a:sym typeface="Cantarell"/>
            </a:endParaRPr>
          </a:p>
          <a:p>
            <a:pPr marL="457200" lvl="0" indent="-228600" rtl="0">
              <a:lnSpc>
                <a:spcPct val="115000"/>
              </a:lnSpc>
              <a:spcBef>
                <a:spcPts val="0"/>
              </a:spcBef>
              <a:buFont typeface="Cantarell"/>
              <a:buChar char="●"/>
            </a:pPr>
            <a:r>
              <a:rPr lang="es-419" sz="1800" b="1">
                <a:latin typeface="Indie Flower"/>
                <a:ea typeface="Indie Flower"/>
                <a:cs typeface="Indie Flower"/>
                <a:sym typeface="Indie Flower"/>
              </a:rPr>
              <a:t>doBy  </a:t>
            </a:r>
            <a:r>
              <a:rPr lang="es-419" b="1">
                <a:latin typeface="Cantarell"/>
                <a:ea typeface="Cantarell"/>
                <a:cs typeface="Cantarell"/>
                <a:sym typeface="Cantarell"/>
              </a:rPr>
              <a:t>         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b="1">
              <a:latin typeface="Cantarell"/>
              <a:ea typeface="Cantarell"/>
              <a:cs typeface="Cantarell"/>
              <a:sym typeface="Cantarel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b="1">
              <a:latin typeface="Cantarell"/>
              <a:ea typeface="Cantarell"/>
              <a:cs typeface="Cantarell"/>
              <a:sym typeface="Cantarel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b="1">
              <a:latin typeface="Cantarell"/>
              <a:ea typeface="Cantarell"/>
              <a:cs typeface="Cantarell"/>
              <a:sym typeface="Cantarell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b="1">
              <a:latin typeface="Cantarell"/>
              <a:ea typeface="Cantarell"/>
              <a:cs typeface="Cantarell"/>
              <a:sym typeface="Cantarell"/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buSzPct val="100000"/>
              <a:buFont typeface="Indie Flower"/>
              <a:buChar char="●"/>
            </a:pPr>
            <a:r>
              <a:rPr lang="es-419" sz="1800" b="1">
                <a:latin typeface="Indie Flower"/>
                <a:ea typeface="Indie Flower"/>
                <a:cs typeface="Indie Flower"/>
                <a:sym typeface="Indie Flower"/>
              </a:rPr>
              <a:t>ggplot2</a:t>
            </a:r>
          </a:p>
        </p:txBody>
      </p:sp>
      <p:pic>
        <p:nvPicPr>
          <p:cNvPr id="193" name="Shape 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7175" y="3446049"/>
            <a:ext cx="1311200" cy="113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8425" y="2628875"/>
            <a:ext cx="2347150" cy="51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0" y="-51300"/>
            <a:ext cx="9144000" cy="298800"/>
          </a:xfrm>
          <a:prstGeom prst="rect">
            <a:avLst/>
          </a:prstGeom>
          <a:solidFill>
            <a:srgbClr val="10984A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 txBox="1"/>
          <p:nvPr/>
        </p:nvSpPr>
        <p:spPr>
          <a:xfrm>
            <a:off x="448525" y="506475"/>
            <a:ext cx="8521500" cy="404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 sz="8000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Lenguaje </a:t>
            </a:r>
            <a:r>
              <a:rPr lang="es-419" sz="80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R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 sz="7200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3.1-Organización de Datos</a:t>
            </a:r>
            <a:r>
              <a:rPr lang="es-419" sz="12000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192675" y="4414450"/>
            <a:ext cx="3147600" cy="637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-69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6666"/>
              <a:buFont typeface="Arial"/>
              <a:buNone/>
            </a:pPr>
            <a:r>
              <a:rPr lang="es-419" sz="3000">
                <a:latin typeface="Lobster"/>
                <a:ea typeface="Lobster"/>
                <a:cs typeface="Lobster"/>
                <a:sym typeface="Lobster"/>
              </a:rPr>
              <a:t>Data Diccionario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9999" y="902975"/>
            <a:ext cx="2381825" cy="1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Shape 118"/>
          <p:cNvGraphicFramePr/>
          <p:nvPr/>
        </p:nvGraphicFramePr>
        <p:xfrm>
          <a:off x="195900" y="1551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{86BDBE9F-D6D4-43CD-BD6D-073A8829EEA2}</a:tableStyleId>
              </a:tblPr>
              <a:tblGrid>
                <a:gridCol w="2842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5400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REQUIREMENTS</a:t>
                      </a:r>
                    </a:p>
                  </a:txBody>
                  <a:tcPr marL="28575" marR="28575" marT="19050" marB="19050" anchor="b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INFORMATION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4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INSTITUTIONS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UFRPE &amp; UFPE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585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RESEARCHER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Lozano-Isla, Flavio &amp; Vitor, Pedro &amp; Pompelli, Francisco M.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54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YEAR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2015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54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LOCATION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Pernambuco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52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LATITUDE &amp; LONGITUDE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- 8.050938, - 34.948229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54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EXPERIMENTAL AREA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Laboratory &amp; Greenhouse UFPE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54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STATISTICAL DESIGN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Completely Randomized Design (CRD)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54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START OF EXPERIMENT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25/05/2015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64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END OF EXPERIMENT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19" name="Shape 119"/>
          <p:cNvSpPr txBox="1"/>
          <p:nvPr/>
        </p:nvSpPr>
        <p:spPr>
          <a:xfrm>
            <a:off x="279625" y="852525"/>
            <a:ext cx="5813700" cy="3669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-69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6666"/>
              <a:buFont typeface="Arial"/>
              <a:buNone/>
            </a:pPr>
            <a:r>
              <a:rPr lang="es-419" sz="3000">
                <a:latin typeface="Lobster"/>
                <a:ea typeface="Lobster"/>
                <a:cs typeface="Lobster"/>
                <a:sym typeface="Lobster"/>
              </a:rPr>
              <a:t>Datos Minimos del Experimento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/>
        </p:nvSpPr>
        <p:spPr>
          <a:xfrm>
            <a:off x="0" y="-51300"/>
            <a:ext cx="9144000" cy="823500"/>
          </a:xfrm>
          <a:prstGeom prst="rect">
            <a:avLst/>
          </a:prstGeom>
          <a:solidFill>
            <a:srgbClr val="10984A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 txBox="1"/>
          <p:nvPr/>
        </p:nvSpPr>
        <p:spPr>
          <a:xfrm>
            <a:off x="61252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26" name="Shape 126"/>
          <p:cNvSpPr txBox="1"/>
          <p:nvPr/>
        </p:nvSpPr>
        <p:spPr>
          <a:xfrm>
            <a:off x="60490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27" name="Shape 127" descr="EscudoUNALM02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0700" y="-40525"/>
            <a:ext cx="810426" cy="82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8" name="Shape 128"/>
          <p:cNvGraphicFramePr/>
          <p:nvPr/>
        </p:nvGraphicFramePr>
        <p:xfrm>
          <a:off x="161925" y="1455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{86BDBE9F-D6D4-43CD-BD6D-073A8829EEA2}</a:tableStyleId>
              </a:tblPr>
              <a:tblGrid>
                <a:gridCol w="850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2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0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45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904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4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3617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ENSAYO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ABREVIACIÓN_TRAIT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MÉTODO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DESCRIPCIÓN_TRAIT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TIPO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2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Unidades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D9E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NTP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Número de Tubérculos Plantados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Evaluación del Número de Tubérculos Plantados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Conteo del número de tubérculos plantados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Discrete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conteo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197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NPE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Número de Plantas Emergidas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00000"/>
                        <a:buFont typeface="Arial"/>
                        <a:buNone/>
                      </a:pPr>
                      <a:r>
                        <a:rPr lang="es-419" sz="11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Evaluación del Número de Plantas Emergidas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Esta evaluación es realizada a los 45 days despues de , count the number of emerged plants by plot.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Discrete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conteo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Plant_Unif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Uniformidad de Planta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Observación de Uniformidad de Plantas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Caracterización visual usando una escala del 1 al 9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Categorical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escala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Plant_Vigor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Vigor de Planta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Observación de Vigor de Planta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Caracterización visual usando una escala del 1 al 9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Categorical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escala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Senescencia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Evaluación de senescencia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Caracterización visual usando una escala del 1 al 9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Categorical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escala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0487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TTWP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Total del peso de tubérculo por parcela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Evaluación: Porcentaje de plantas emergidas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Porcentaje de plantas emergidas multiplicadas por 100 divididas por el número de plantas plantadas ((NPE*100)/NTP)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Continuous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kg</a:t>
                      </a:r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9" name="Shape 129"/>
          <p:cNvSpPr txBox="1"/>
          <p:nvPr/>
        </p:nvSpPr>
        <p:spPr>
          <a:xfrm>
            <a:off x="279625" y="852525"/>
            <a:ext cx="5813700" cy="3669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-698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6666"/>
              <a:buFont typeface="Arial"/>
              <a:buNone/>
            </a:pPr>
            <a:r>
              <a:rPr lang="es-419" sz="3000">
                <a:latin typeface="Lobster"/>
                <a:ea typeface="Lobster"/>
                <a:cs typeface="Lobster"/>
                <a:sym typeface="Lobster"/>
              </a:rPr>
              <a:t>Data Diccionario de cultivo de papa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/>
        </p:nvSpPr>
        <p:spPr>
          <a:xfrm>
            <a:off x="0" y="-51300"/>
            <a:ext cx="9144000" cy="823500"/>
          </a:xfrm>
          <a:prstGeom prst="rect">
            <a:avLst/>
          </a:prstGeom>
          <a:solidFill>
            <a:srgbClr val="10984A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 txBox="1"/>
          <p:nvPr/>
        </p:nvSpPr>
        <p:spPr>
          <a:xfrm>
            <a:off x="61252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 txBox="1"/>
          <p:nvPr/>
        </p:nvSpPr>
        <p:spPr>
          <a:xfrm>
            <a:off x="60490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37" name="Shape 137" descr="EscudoUNALM02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0700" y="-40525"/>
            <a:ext cx="810426" cy="82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8" name="Shape 138"/>
          <p:cNvGraphicFramePr/>
          <p:nvPr/>
        </p:nvGraphicFramePr>
        <p:xfrm>
          <a:off x="195900" y="961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{86BDBE9F-D6D4-43CD-BD6D-073A8829EEA2}</a:tableStyleId>
              </a:tblPr>
              <a:tblGrid>
                <a:gridCol w="2842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09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1425"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REQUIREMENTS</a:t>
                      </a:r>
                    </a:p>
                  </a:txBody>
                  <a:tcPr marL="28575" marR="28575" marT="19050" marB="19050" anchor="b"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INFORMATION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B8A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14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INSTITUTIONS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Centro Internacional de la Papa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17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Investigador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Dr. Marc Bausenhaguen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14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AñO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2015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4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UBICACIÓN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Junín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08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LATITUD Y LONGITUD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10000"/>
                        <a:buFont typeface="Arial"/>
                        <a:buNone/>
                      </a:pPr>
                      <a:endParaRPr sz="1000"/>
                    </a:p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122222"/>
                        <a:buFont typeface="Arial"/>
                        <a:buNone/>
                      </a:pPr>
                      <a:r>
                        <a:rPr lang="es-419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-11.337158</a:t>
                      </a:r>
                    </a:p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,</a:t>
                      </a:r>
                      <a:r>
                        <a:rPr lang="es-419" sz="90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-75.296211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14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ÁREA EXPERIMENTAL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Estación Huancayo- La Victoria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14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DISEÑO ESTADÍSTICO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Diseno Completamente al Azar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14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iNICIO DEL EXPERIMENTO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/>
                        <a:t>25/05/2015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97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s-419" sz="1000" b="1"/>
                        <a:t>FIN DEL EXPERIMENTO</a:t>
                      </a: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0" y="-51300"/>
            <a:ext cx="9144000" cy="298800"/>
          </a:xfrm>
          <a:prstGeom prst="rect">
            <a:avLst/>
          </a:prstGeom>
          <a:solidFill>
            <a:srgbClr val="10984A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 txBox="1"/>
          <p:nvPr/>
        </p:nvSpPr>
        <p:spPr>
          <a:xfrm>
            <a:off x="448525" y="506475"/>
            <a:ext cx="8521500" cy="4046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 sz="8000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Lenguaje </a:t>
            </a:r>
            <a:r>
              <a:rPr lang="es-419" sz="8000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R</a:t>
            </a:r>
          </a:p>
          <a:p>
            <a:pPr lvl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s-419" sz="7200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3.2- Manipulación de Datos</a:t>
            </a:r>
            <a:r>
              <a:rPr lang="es-419" sz="12000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lang="es-419" sz="12000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/>
        </p:nvSpPr>
        <p:spPr>
          <a:xfrm>
            <a:off x="61252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 txBox="1"/>
          <p:nvPr/>
        </p:nvSpPr>
        <p:spPr>
          <a:xfrm>
            <a:off x="60490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/>
          <p:nvPr/>
        </p:nvSpPr>
        <p:spPr>
          <a:xfrm>
            <a:off x="6775500" y="173900"/>
            <a:ext cx="2187300" cy="9966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419" sz="3600">
                <a:latin typeface="Lobster"/>
                <a:ea typeface="Lobster"/>
                <a:cs typeface="Lobster"/>
                <a:sym typeface="Lobster"/>
              </a:rPr>
              <a:t>DATA</a:t>
            </a:r>
          </a:p>
          <a:p>
            <a:pPr lvl="0" algn="ctr">
              <a:spcBef>
                <a:spcPts val="0"/>
              </a:spcBef>
              <a:buNone/>
            </a:pPr>
            <a:r>
              <a:rPr lang="es-419" sz="3600">
                <a:latin typeface="Lobster"/>
                <a:ea typeface="Lobster"/>
                <a:cs typeface="Lobster"/>
                <a:sym typeface="Lobster"/>
              </a:rPr>
              <a:t>TOOLBOX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0" y="-51300"/>
            <a:ext cx="9144000" cy="823500"/>
          </a:xfrm>
          <a:prstGeom prst="rect">
            <a:avLst/>
          </a:prstGeom>
          <a:solidFill>
            <a:srgbClr val="10984A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 txBox="1"/>
          <p:nvPr/>
        </p:nvSpPr>
        <p:spPr>
          <a:xfrm>
            <a:off x="1498025" y="993600"/>
            <a:ext cx="5645100" cy="754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s-419" sz="300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Manipulación de Datos</a:t>
            </a:r>
          </a:p>
        </p:txBody>
      </p:sp>
      <p:pic>
        <p:nvPicPr>
          <p:cNvPr id="159" name="Shape 159" descr="EscudoUNALM02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10700" y="-40525"/>
            <a:ext cx="810426" cy="82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Shape 160"/>
          <p:cNvGrpSpPr/>
          <p:nvPr/>
        </p:nvGrpSpPr>
        <p:grpSpPr>
          <a:xfrm>
            <a:off x="1498225" y="1794700"/>
            <a:ext cx="6405450" cy="2939025"/>
            <a:chOff x="1498225" y="1794700"/>
            <a:chExt cx="6405450" cy="2939025"/>
          </a:xfrm>
        </p:grpSpPr>
        <p:sp>
          <p:nvSpPr>
            <p:cNvPr id="161" name="Shape 161"/>
            <p:cNvSpPr txBox="1"/>
            <p:nvPr/>
          </p:nvSpPr>
          <p:spPr>
            <a:xfrm>
              <a:off x="6125275" y="1794700"/>
              <a:ext cx="17784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 txBox="1"/>
            <p:nvPr/>
          </p:nvSpPr>
          <p:spPr>
            <a:xfrm>
              <a:off x="6049075" y="1794700"/>
              <a:ext cx="17784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3" name="Shape 163"/>
            <p:cNvSpPr txBox="1"/>
            <p:nvPr/>
          </p:nvSpPr>
          <p:spPr>
            <a:xfrm>
              <a:off x="1498225" y="1866325"/>
              <a:ext cx="5645100" cy="2867400"/>
            </a:xfrm>
            <a:prstGeom prst="rect">
              <a:avLst/>
            </a:prstGeom>
            <a:solidFill>
              <a:srgbClr val="9FC5E8"/>
            </a:solidFill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endParaRPr b="1">
                <a:latin typeface="Cantarell"/>
                <a:ea typeface="Cantarell"/>
                <a:cs typeface="Cantarell"/>
                <a:sym typeface="Cantarell"/>
              </a:endParaRP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es-419" b="1">
                  <a:latin typeface="Cantarell"/>
                  <a:ea typeface="Cantarell"/>
                  <a:cs typeface="Cantarell"/>
                  <a:sym typeface="Cantarell"/>
                </a:rPr>
                <a:t>Hay 2 herramientas principales</a:t>
              </a: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endParaRPr b="1">
                <a:latin typeface="Cantarell"/>
                <a:ea typeface="Cantarell"/>
                <a:cs typeface="Cantarell"/>
                <a:sym typeface="Cantarell"/>
              </a:endParaRPr>
            </a:p>
            <a:p>
              <a:pPr marL="457200" lvl="0" indent="-228600" rtl="0">
                <a:lnSpc>
                  <a:spcPct val="115000"/>
                </a:lnSpc>
                <a:spcBef>
                  <a:spcPts val="0"/>
                </a:spcBef>
                <a:buFont typeface="Cantarell"/>
                <a:buChar char="●"/>
              </a:pPr>
              <a:r>
                <a:rPr lang="es-419" sz="1800" b="1">
                  <a:latin typeface="Indie Flower"/>
                  <a:ea typeface="Indie Flower"/>
                  <a:cs typeface="Indie Flower"/>
                  <a:sym typeface="Indie Flower"/>
                </a:rPr>
                <a:t>tidyr  </a:t>
              </a:r>
              <a:r>
                <a:rPr lang="es-419" b="1">
                  <a:latin typeface="Cantarell"/>
                  <a:ea typeface="Cantarell"/>
                  <a:cs typeface="Cantarell"/>
                  <a:sym typeface="Cantarell"/>
                </a:rPr>
                <a:t>          </a:t>
              </a: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endParaRPr b="1">
                <a:latin typeface="Cantarell"/>
                <a:ea typeface="Cantarell"/>
                <a:cs typeface="Cantarell"/>
                <a:sym typeface="Cantarell"/>
              </a:endParaRPr>
            </a:p>
            <a:p>
              <a:pPr lvl="0" rtl="0">
                <a:lnSpc>
                  <a:spcPct val="115000"/>
                </a:lnSpc>
                <a:spcBef>
                  <a:spcPts val="0"/>
                </a:spcBef>
                <a:buNone/>
              </a:pPr>
              <a:r>
                <a:rPr lang="es-419" b="1">
                  <a:latin typeface="Cantarell"/>
                  <a:ea typeface="Cantarell"/>
                  <a:cs typeface="Cantarell"/>
                  <a:sym typeface="Cantarell"/>
                </a:rPr>
                <a:t>        </a:t>
              </a:r>
            </a:p>
            <a:p>
              <a:pPr marL="457200" lvl="0" indent="-342900" rtl="0">
                <a:lnSpc>
                  <a:spcPct val="115000"/>
                </a:lnSpc>
                <a:spcBef>
                  <a:spcPts val="0"/>
                </a:spcBef>
                <a:buSzPct val="100000"/>
                <a:buFont typeface="Indie Flower"/>
                <a:buChar char="●"/>
              </a:pPr>
              <a:r>
                <a:rPr lang="es-419" sz="1800" b="1">
                  <a:latin typeface="Indie Flower"/>
                  <a:ea typeface="Indie Flower"/>
                  <a:cs typeface="Indie Flower"/>
                  <a:sym typeface="Indie Flower"/>
                </a:rPr>
                <a:t>dplyr</a:t>
              </a:r>
            </a:p>
          </p:txBody>
        </p:sp>
        <p:pic>
          <p:nvPicPr>
            <p:cNvPr id="164" name="Shape 16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19675" y="3559516"/>
              <a:ext cx="1643700" cy="1028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Shape 16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4296787" y="1977287"/>
              <a:ext cx="489474" cy="1672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324</Words>
  <Application>Microsoft Office PowerPoint</Application>
  <PresentationFormat>On-screen Show (16:9)</PresentationFormat>
  <Paragraphs>128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Lobster</vt:lpstr>
      <vt:lpstr>Cantarell</vt:lpstr>
      <vt:lpstr>Calibri</vt:lpstr>
      <vt:lpstr>Indie Flower</vt:lpstr>
      <vt:lpstr>simple-light-2</vt:lpstr>
      <vt:lpstr>simple-light-2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Omar Benites Alfaro</cp:lastModifiedBy>
  <cp:revision>1</cp:revision>
  <dcterms:modified xsi:type="dcterms:W3CDTF">2016-11-30T18:31:44Z</dcterms:modified>
</cp:coreProperties>
</file>